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67" r:id="rId5"/>
    <p:sldId id="266" r:id="rId6"/>
    <p:sldId id="263" r:id="rId7"/>
    <p:sldId id="268" r:id="rId8"/>
    <p:sldId id="269" r:id="rId9"/>
    <p:sldId id="273" r:id="rId10"/>
    <p:sldId id="264" r:id="rId11"/>
    <p:sldId id="265" r:id="rId12"/>
    <p:sldId id="271" r:id="rId13"/>
    <p:sldId id="272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rtc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beaulier?tab=repositories" TargetMode="External"/><Relationship Id="rId2" Type="http://schemas.openxmlformats.org/officeDocument/2006/relationships/hyperlink" Target="mailto:Ajbeaulier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0A7F-B921-42BE-8BDF-E9F2A4725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ECE 506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F0842-4C8D-461B-A35A-0D3CD232CD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Members: Alex Beaulier and Ryan </a:t>
            </a:r>
            <a:r>
              <a:rPr lang="en-US" dirty="0" err="1"/>
              <a:t>O’dea</a:t>
            </a:r>
            <a:endParaRPr lang="en-US" dirty="0"/>
          </a:p>
          <a:p>
            <a:r>
              <a:rPr lang="en-US" dirty="0"/>
              <a:t>Advisor: Roy Kravitz</a:t>
            </a:r>
          </a:p>
        </p:txBody>
      </p:sp>
    </p:spTree>
    <p:extLst>
      <p:ext uri="{BB962C8B-B14F-4D97-AF65-F5344CB8AC3E}">
        <p14:creationId xmlns:p14="http://schemas.microsoft.com/office/powerpoint/2010/main" val="105049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Unity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45227"/>
          </a:xfrm>
        </p:spPr>
        <p:txBody>
          <a:bodyPr>
            <a:normAutofit/>
          </a:bodyPr>
          <a:lstStyle/>
          <a:p>
            <a:r>
              <a:rPr lang="en-US" dirty="0"/>
              <a:t>LED</a:t>
            </a:r>
          </a:p>
          <a:p>
            <a:r>
              <a:rPr lang="en-US" dirty="0"/>
              <a:t>Web Camera</a:t>
            </a:r>
          </a:p>
          <a:p>
            <a:r>
              <a:rPr lang="en-US" dirty="0"/>
              <a:t>Buttons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38EBE-69B8-4371-A8E6-DE643F8A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322" y="163287"/>
            <a:ext cx="3010440" cy="2055621"/>
          </a:xfrm>
          <a:prstGeom prst="rect">
            <a:avLst/>
          </a:prstGeom>
        </p:spPr>
      </p:pic>
      <p:pic>
        <p:nvPicPr>
          <p:cNvPr id="4098" name="Picture 2" descr="Logitech C505e - Web camera - color - 720p - fixed focal - audio - USB ...">
            <a:extLst>
              <a:ext uri="{FF2B5EF4-FFF2-40B4-BE49-F238E27FC236}">
                <a16:creationId xmlns:a16="http://schemas.microsoft.com/office/drawing/2014/main" id="{BD790F8B-F19C-4578-AB3D-768FBFF79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981" y="2618828"/>
            <a:ext cx="3409121" cy="25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7F430-720B-411A-8633-8916BB52C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16"/>
          <a:stretch/>
        </p:blipFill>
        <p:spPr>
          <a:xfrm>
            <a:off x="3543203" y="3841664"/>
            <a:ext cx="3105634" cy="2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9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166057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WebRTC</a:t>
            </a:r>
            <a:r>
              <a:rPr lang="en-US" dirty="0"/>
              <a:t> – Video and generic commands (not incl. TCP/IP based for E-Stops)</a:t>
            </a:r>
          </a:p>
          <a:p>
            <a:pPr lvl="1"/>
            <a:r>
              <a:rPr lang="en-US" dirty="0"/>
              <a:t>Discussion with Gerald </a:t>
            </a:r>
            <a:r>
              <a:rPr lang="en-US" dirty="0" err="1"/>
              <a:t>Melles</a:t>
            </a:r>
            <a:r>
              <a:rPr lang="en-US" dirty="0"/>
              <a:t> from Germany on </a:t>
            </a:r>
            <a:r>
              <a:rPr lang="en-US" dirty="0" err="1"/>
              <a:t>Gstreamer</a:t>
            </a:r>
            <a:r>
              <a:rPr lang="en-US" dirty="0"/>
              <a:t> master’s thesis within Unity</a:t>
            </a:r>
          </a:p>
          <a:p>
            <a:r>
              <a:rPr lang="en-US" dirty="0"/>
              <a:t>TCP/IP Sockets or MQTT Server for Emergency Signals</a:t>
            </a:r>
          </a:p>
          <a:p>
            <a:pPr lvl="1"/>
            <a:r>
              <a:rPr lang="en-US" dirty="0"/>
              <a:t>Need to provide robust signaling that has to be delivered to target along with signal loss detection</a:t>
            </a:r>
          </a:p>
          <a:p>
            <a:r>
              <a:rPr lang="en-US" dirty="0"/>
              <a:t>IEEE Paper – Submit to design conference for </a:t>
            </a:r>
            <a:r>
              <a:rPr lang="en-US" dirty="0" err="1"/>
              <a:t>telerobotics</a:t>
            </a:r>
            <a:r>
              <a:rPr lang="en-US" dirty="0"/>
              <a:t> topic</a:t>
            </a:r>
          </a:p>
        </p:txBody>
      </p:sp>
    </p:spTree>
    <p:extLst>
      <p:ext uri="{BB962C8B-B14F-4D97-AF65-F5344CB8AC3E}">
        <p14:creationId xmlns:p14="http://schemas.microsoft.com/office/powerpoint/2010/main" val="155605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Huge business potential and great margins on investments</a:t>
            </a:r>
          </a:p>
          <a:p>
            <a:r>
              <a:rPr lang="en-US" dirty="0"/>
              <a:t>Worldwide workforce and could assist with nighttime operations </a:t>
            </a:r>
          </a:p>
          <a:p>
            <a:r>
              <a:rPr lang="en-US" dirty="0"/>
              <a:t>Significantly improved safety</a:t>
            </a:r>
          </a:p>
        </p:txBody>
      </p:sp>
    </p:spTree>
    <p:extLst>
      <p:ext uri="{BB962C8B-B14F-4D97-AF65-F5344CB8AC3E}">
        <p14:creationId xmlns:p14="http://schemas.microsoft.com/office/powerpoint/2010/main" val="310761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 </a:t>
            </a:r>
            <a:r>
              <a:rPr lang="en-US" dirty="0">
                <a:hlinkClick r:id="rId2"/>
              </a:rPr>
              <a:t>Ajbeaulier@gmail.com</a:t>
            </a:r>
            <a:r>
              <a:rPr lang="en-US" dirty="0"/>
              <a:t> for inquiries</a:t>
            </a:r>
          </a:p>
          <a:p>
            <a:r>
              <a:rPr lang="en-US" dirty="0">
                <a:hlinkClick r:id="rId3"/>
              </a:rPr>
              <a:t>Github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4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45227"/>
          </a:xfrm>
        </p:spPr>
        <p:txBody>
          <a:bodyPr>
            <a:normAutofit/>
          </a:bodyPr>
          <a:lstStyle/>
          <a:p>
            <a:r>
              <a:rPr lang="en-US" b="1" dirty="0" err="1"/>
              <a:t>Telerobotics</a:t>
            </a:r>
            <a:r>
              <a:rPr lang="en-US" b="1" dirty="0"/>
              <a:t> Overview</a:t>
            </a:r>
          </a:p>
          <a:p>
            <a:r>
              <a:rPr lang="en-US" b="1" dirty="0"/>
              <a:t>Microcontroller | Communication Development</a:t>
            </a:r>
          </a:p>
          <a:p>
            <a:r>
              <a:rPr lang="en-US" b="1" dirty="0"/>
              <a:t>Unity Development</a:t>
            </a:r>
          </a:p>
          <a:p>
            <a:r>
              <a:rPr lang="en-US" b="1" dirty="0"/>
              <a:t>Demo</a:t>
            </a:r>
          </a:p>
          <a:p>
            <a:r>
              <a:rPr lang="en-US" b="1" dirty="0"/>
              <a:t>Future Development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9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Telerobotics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4522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VR control platform has been matured</a:t>
            </a:r>
          </a:p>
          <a:p>
            <a:pPr lvl="1"/>
            <a:r>
              <a:rPr lang="en-US" dirty="0"/>
              <a:t>Various industries could be “on demand”</a:t>
            </a:r>
          </a:p>
          <a:p>
            <a:pPr lvl="1"/>
            <a:r>
              <a:rPr lang="en-US" dirty="0"/>
              <a:t>Current implementations are health care</a:t>
            </a:r>
          </a:p>
          <a:p>
            <a:pPr lvl="1"/>
            <a:r>
              <a:rPr lang="en-US" dirty="0"/>
              <a:t>Future implementations more generic</a:t>
            </a:r>
          </a:p>
        </p:txBody>
      </p:sp>
      <p:pic>
        <p:nvPicPr>
          <p:cNvPr id="1026" name="Picture 2" descr="Fundamental Surgery Achieves CME Accreditation for VR Total Knee Arthroplasty Simulation ...">
            <a:extLst>
              <a:ext uri="{FF2B5EF4-FFF2-40B4-BE49-F238E27FC236}">
                <a16:creationId xmlns:a16="http://schemas.microsoft.com/office/drawing/2014/main" id="{1E5F394E-AE3C-44AD-81F8-3C9C4590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14" y="2249486"/>
            <a:ext cx="5542511" cy="41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1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Telerobotics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4522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Workers could be anywhere</a:t>
            </a:r>
          </a:p>
          <a:p>
            <a:pPr lvl="1"/>
            <a:r>
              <a:rPr lang="en-US" dirty="0"/>
              <a:t>Possible Ideas</a:t>
            </a:r>
          </a:p>
          <a:p>
            <a:pPr lvl="2"/>
            <a:r>
              <a:rPr lang="en-US" dirty="0"/>
              <a:t>Yard Work</a:t>
            </a:r>
          </a:p>
          <a:p>
            <a:pPr lvl="2"/>
            <a:r>
              <a:rPr lang="en-US" dirty="0"/>
              <a:t>Household Chores</a:t>
            </a:r>
          </a:p>
          <a:p>
            <a:pPr lvl="2"/>
            <a:r>
              <a:rPr lang="en-US" dirty="0"/>
              <a:t>Janitorial</a:t>
            </a:r>
          </a:p>
          <a:p>
            <a:pPr lvl="2"/>
            <a:r>
              <a:rPr lang="en-US" dirty="0"/>
              <a:t>Construction</a:t>
            </a:r>
          </a:p>
          <a:p>
            <a:pPr lvl="2"/>
            <a:r>
              <a:rPr lang="en-US" dirty="0"/>
              <a:t>Factories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Military</a:t>
            </a:r>
          </a:p>
          <a:p>
            <a:pPr lvl="2"/>
            <a:r>
              <a:rPr lang="en-US" dirty="0"/>
              <a:t>Underwater Welding Oil Rigs</a:t>
            </a:r>
          </a:p>
          <a:p>
            <a:pPr lvl="1"/>
            <a:r>
              <a:rPr lang="en-US" dirty="0"/>
              <a:t>AI/ML from human guided robots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A0A86-6B58-4C52-802F-637434CA9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" t="22678" b="24437"/>
          <a:stretch/>
        </p:blipFill>
        <p:spPr>
          <a:xfrm>
            <a:off x="6950710" y="264499"/>
            <a:ext cx="4096701" cy="2186608"/>
          </a:xfrm>
          <a:prstGeom prst="rect">
            <a:avLst/>
          </a:prstGeom>
        </p:spPr>
      </p:pic>
      <p:pic>
        <p:nvPicPr>
          <p:cNvPr id="2050" name="Picture 2" descr="Boston Dynamics Atlas Robot Walks And Jump Across Open Terrain - Geeky ...">
            <a:extLst>
              <a:ext uri="{FF2B5EF4-FFF2-40B4-BE49-F238E27FC236}">
                <a16:creationId xmlns:a16="http://schemas.microsoft.com/office/drawing/2014/main" id="{4E2CDB5B-1C7F-45BE-94A2-272F0E913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605" y="2732782"/>
            <a:ext cx="4962806" cy="353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26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Telerobotics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4522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What does an operator need? </a:t>
            </a:r>
          </a:p>
          <a:p>
            <a:pPr lvl="2"/>
            <a:r>
              <a:rPr lang="en-US" dirty="0"/>
              <a:t>Basic communication</a:t>
            </a:r>
          </a:p>
          <a:p>
            <a:pPr lvl="3"/>
            <a:r>
              <a:rPr lang="en-US" dirty="0"/>
              <a:t>Microcontrollers for actuation, signaling LEDs </a:t>
            </a:r>
            <a:r>
              <a:rPr lang="en-US" dirty="0" err="1"/>
              <a:t>ect</a:t>
            </a:r>
            <a:endParaRPr lang="en-US" dirty="0"/>
          </a:p>
          <a:p>
            <a:pPr lvl="3"/>
            <a:r>
              <a:rPr lang="en-US" dirty="0"/>
              <a:t>Vision System for operator line of sight</a:t>
            </a:r>
          </a:p>
          <a:p>
            <a:pPr lvl="2"/>
            <a:r>
              <a:rPr lang="en-US" dirty="0"/>
              <a:t>Emergency Signals</a:t>
            </a:r>
          </a:p>
          <a:p>
            <a:pPr lvl="3"/>
            <a:r>
              <a:rPr lang="en-US" dirty="0"/>
              <a:t>Guaranteed signal communication to stop</a:t>
            </a:r>
          </a:p>
          <a:p>
            <a:pPr lvl="2"/>
            <a:r>
              <a:rPr lang="en-US" dirty="0"/>
              <a:t>VR headset for precision movement</a:t>
            </a:r>
          </a:p>
          <a:p>
            <a:pPr lvl="3"/>
            <a:r>
              <a:rPr lang="en-US" dirty="0"/>
              <a:t>Game engine</a:t>
            </a:r>
          </a:p>
          <a:p>
            <a:pPr lvl="3"/>
            <a:r>
              <a:rPr lang="en-US" dirty="0"/>
              <a:t>Robust controls systems with fine tuning movements</a:t>
            </a:r>
          </a:p>
        </p:txBody>
      </p:sp>
      <p:pic>
        <p:nvPicPr>
          <p:cNvPr id="3074" name="Picture 2" descr="Microcontroller PNG File | PNG Mart">
            <a:extLst>
              <a:ext uri="{FF2B5EF4-FFF2-40B4-BE49-F238E27FC236}">
                <a16:creationId xmlns:a16="http://schemas.microsoft.com/office/drawing/2014/main" id="{A05B5768-233E-4A35-B3B3-8164A1C1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63" y="1171090"/>
            <a:ext cx="2850758" cy="21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C VIVE - VIVE Virtual Reality System - VR Ready PCs | AVADirect">
            <a:extLst>
              <a:ext uri="{FF2B5EF4-FFF2-40B4-BE49-F238E27FC236}">
                <a16:creationId xmlns:a16="http://schemas.microsoft.com/office/drawing/2014/main" id="{FBC2AC56-BA0B-4E20-982C-D6DBAE44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17" y="3781676"/>
            <a:ext cx="2841178" cy="177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7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Communication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45227"/>
          </a:xfrm>
        </p:spPr>
        <p:txBody>
          <a:bodyPr>
            <a:normAutofit/>
          </a:bodyPr>
          <a:lstStyle/>
          <a:p>
            <a:r>
              <a:rPr lang="en-US" dirty="0"/>
              <a:t>Serial Sockets</a:t>
            </a:r>
          </a:p>
          <a:p>
            <a:r>
              <a:rPr lang="en-US" dirty="0"/>
              <a:t>Camera Systems</a:t>
            </a:r>
          </a:p>
          <a:p>
            <a:r>
              <a:rPr lang="en-US" dirty="0"/>
              <a:t>Video Transmission Protocols</a:t>
            </a:r>
          </a:p>
        </p:txBody>
      </p:sp>
    </p:spTree>
    <p:extLst>
      <p:ext uri="{BB962C8B-B14F-4D97-AF65-F5344CB8AC3E}">
        <p14:creationId xmlns:p14="http://schemas.microsoft.com/office/powerpoint/2010/main" val="340861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Serial Sockets – USB </a:t>
            </a:r>
          </a:p>
        </p:txBody>
      </p:sp>
      <p:pic>
        <p:nvPicPr>
          <p:cNvPr id="4" name="Picture 2" descr="Microcontroller PNG File | PNG Mart">
            <a:extLst>
              <a:ext uri="{FF2B5EF4-FFF2-40B4-BE49-F238E27FC236}">
                <a16:creationId xmlns:a16="http://schemas.microsoft.com/office/drawing/2014/main" id="{B8611F58-BEFF-4E66-B003-10F135F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38" y="3964993"/>
            <a:ext cx="2850758" cy="21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C VIVE - VIVE Virtual Reality System - VR Ready PCs | AVADirect">
            <a:extLst>
              <a:ext uri="{FF2B5EF4-FFF2-40B4-BE49-F238E27FC236}">
                <a16:creationId xmlns:a16="http://schemas.microsoft.com/office/drawing/2014/main" id="{0DC416B8-EE51-4BE6-9DE7-1207F895C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77" y="2097088"/>
            <a:ext cx="2841178" cy="177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9C413-AC11-4B44-8BC0-E81D9CBF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16"/>
          <a:stretch/>
        </p:blipFill>
        <p:spPr>
          <a:xfrm>
            <a:off x="5723779" y="1579112"/>
            <a:ext cx="4486901" cy="34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23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Camera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4522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RPBI, Logitech and integrated Laptop Camera </a:t>
            </a:r>
          </a:p>
          <a:p>
            <a:pPr lvl="1"/>
            <a:r>
              <a:rPr lang="en-US" dirty="0"/>
              <a:t>Video Transmission Protocols</a:t>
            </a:r>
          </a:p>
          <a:p>
            <a:pPr lvl="1"/>
            <a:r>
              <a:rPr lang="en-US" dirty="0"/>
              <a:t>Developed tools for Unity</a:t>
            </a:r>
          </a:p>
        </p:txBody>
      </p:sp>
      <p:pic>
        <p:nvPicPr>
          <p:cNvPr id="4" name="Picture 2" descr="Logitech C505e - Web camera - color - 720p - fixed focal - audio - USB ...">
            <a:extLst>
              <a:ext uri="{FF2B5EF4-FFF2-40B4-BE49-F238E27FC236}">
                <a16:creationId xmlns:a16="http://schemas.microsoft.com/office/drawing/2014/main" id="{80705635-A8DF-484C-9E3B-BD3C889C9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50" y="293071"/>
            <a:ext cx="3409121" cy="25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11D1F5-9886-4BF6-98F6-09B62208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813" y="3042488"/>
            <a:ext cx="2492703" cy="746911"/>
          </a:xfrm>
          <a:prstGeom prst="rect">
            <a:avLst/>
          </a:prstGeom>
        </p:spPr>
      </p:pic>
      <p:pic>
        <p:nvPicPr>
          <p:cNvPr id="6146" name="Picture 2" descr="H.265/H.264 HDMI Video Encoder for Live Stream Broadcast on Facebook ...">
            <a:extLst>
              <a:ext uri="{FF2B5EF4-FFF2-40B4-BE49-F238E27FC236}">
                <a16:creationId xmlns:a16="http://schemas.microsoft.com/office/drawing/2014/main" id="{1A9F8BEB-7A3C-48DD-BA97-A50936CA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629" y="3985571"/>
            <a:ext cx="2695161" cy="248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TM32F4 Target &gt; Demos &gt; Standard Peripherals Demos &gt; DCMI &gt; UDP IP ...">
            <a:extLst>
              <a:ext uri="{FF2B5EF4-FFF2-40B4-BE49-F238E27FC236}">
                <a16:creationId xmlns:a16="http://schemas.microsoft.com/office/drawing/2014/main" id="{E7808BEB-3A8A-4DAC-B7C7-D7C8DEF9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84" y="4123411"/>
            <a:ext cx="5433473" cy="235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32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1D3E-69C2-4E8E-9195-C45FADFA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Camera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865-037E-4A3E-9F81-4A0C1BF2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4522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Achieved local remote server</a:t>
            </a:r>
          </a:p>
          <a:p>
            <a:pPr lvl="1"/>
            <a:r>
              <a:rPr lang="en-US" dirty="0"/>
              <a:t>Need to explore external access and authorized certificate authority (TLS)</a:t>
            </a:r>
          </a:p>
          <a:p>
            <a:pPr lvl="1"/>
            <a:r>
              <a:rPr lang="en-US" dirty="0"/>
              <a:t>Still require WebRTC Unity(Audio + commands + low latency)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C1FD-7A34-4372-96B2-62F962EB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27" y="3563017"/>
            <a:ext cx="5734945" cy="31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0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1415</TotalTime>
  <Words>294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ECE 506 Final Project</vt:lpstr>
      <vt:lpstr>Summary</vt:lpstr>
      <vt:lpstr>Telerobotics Overview</vt:lpstr>
      <vt:lpstr>Telerobotics Future</vt:lpstr>
      <vt:lpstr>Telerobotics Overview</vt:lpstr>
      <vt:lpstr>Communication Development</vt:lpstr>
      <vt:lpstr>Serial Sockets – USB </vt:lpstr>
      <vt:lpstr>Camera Systems</vt:lpstr>
      <vt:lpstr>Camera Systems</vt:lpstr>
      <vt:lpstr>Unity Development</vt:lpstr>
      <vt:lpstr>Demo </vt:lpstr>
      <vt:lpstr>Future Development</vt:lpstr>
      <vt:lpstr>Future Development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506 Final Project</dc:title>
  <dc:creator>Beaulier, Alex J.</dc:creator>
  <cp:lastModifiedBy>Beaulier, Alex J.</cp:lastModifiedBy>
  <cp:revision>3</cp:revision>
  <dcterms:created xsi:type="dcterms:W3CDTF">2022-08-11T20:36:16Z</dcterms:created>
  <dcterms:modified xsi:type="dcterms:W3CDTF">2022-08-12T20:35:21Z</dcterms:modified>
</cp:coreProperties>
</file>